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c8e7da2c8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dc8e7da2c8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cadfa25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dcadfa25f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cadfa25f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dcadfa25f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c8e7da2c8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dc8e7da2c8_1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c8e7da2c8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dc8e7da2c8_1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cadfa25f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dcadfa25f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9390" y="-436452"/>
            <a:ext cx="8390023" cy="798470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068200" y="2631250"/>
            <a:ext cx="4860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Revisión accuracy: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Recomendaciones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1242" y="4570745"/>
            <a:ext cx="4860757" cy="229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55012" y="4792576"/>
            <a:ext cx="2371350" cy="190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8113" l="0" r="17188" t="5986"/>
          <a:stretch/>
        </p:blipFill>
        <p:spPr>
          <a:xfrm>
            <a:off x="7090727" y="0"/>
            <a:ext cx="51012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2268811" y="916438"/>
            <a:ext cx="237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9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Números</a:t>
            </a:r>
            <a:endParaRPr sz="1500"/>
          </a:p>
        </p:txBody>
      </p:sp>
      <p:cxnSp>
        <p:nvCxnSpPr>
          <p:cNvPr id="175" name="Google Shape;175;p22"/>
          <p:cNvCxnSpPr/>
          <p:nvPr/>
        </p:nvCxnSpPr>
        <p:spPr>
          <a:xfrm>
            <a:off x="1120123" y="898380"/>
            <a:ext cx="4636169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22"/>
          <p:cNvCxnSpPr/>
          <p:nvPr/>
        </p:nvCxnSpPr>
        <p:spPr>
          <a:xfrm>
            <a:off x="1136165" y="1473302"/>
            <a:ext cx="4636169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22"/>
          <p:cNvSpPr txBox="1"/>
          <p:nvPr/>
        </p:nvSpPr>
        <p:spPr>
          <a:xfrm>
            <a:off x="1162100" y="2048225"/>
            <a:ext cx="45843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Tamaño de la muestra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+50 imágenes únicas, diferentes.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+300 marcaciones de objetos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**Se recomienda cumplir ambas condiciones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&lt;5 referencias diferentes por clase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6551" y="2048226"/>
            <a:ext cx="1492800" cy="21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821" y="-458704"/>
            <a:ext cx="7137735" cy="543088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1161500" y="399075"/>
            <a:ext cx="386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Otros errores</a:t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720008" y="1032979"/>
            <a:ext cx="4738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" name="Google Shape;186;p23"/>
          <p:cNvCxnSpPr/>
          <p:nvPr/>
        </p:nvCxnSpPr>
        <p:spPr>
          <a:xfrm>
            <a:off x="720008" y="399065"/>
            <a:ext cx="4738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23"/>
          <p:cNvSpPr txBox="1"/>
          <p:nvPr/>
        </p:nvSpPr>
        <p:spPr>
          <a:xfrm>
            <a:off x="726800" y="2759400"/>
            <a:ext cx="4738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Si todo lo anterior falla consultar a su integrante del equipo de AI de </a:t>
            </a: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confianza</a:t>
            </a: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4">
            <a:alphaModFix amt="82000"/>
          </a:blip>
          <a:srcRect b="0" l="0" r="0" t="0"/>
          <a:stretch/>
        </p:blipFill>
        <p:spPr>
          <a:xfrm>
            <a:off x="8162461" y="621858"/>
            <a:ext cx="2306850" cy="21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425" y="4546857"/>
            <a:ext cx="1673925" cy="18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821" y="-458704"/>
            <a:ext cx="7137735" cy="54308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161500" y="399075"/>
            <a:ext cx="386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¿Qué revisar?</a:t>
            </a:r>
            <a:endParaRPr/>
          </a:p>
        </p:txBody>
      </p:sp>
      <p:cxnSp>
        <p:nvCxnSpPr>
          <p:cNvPr id="94" name="Google Shape;94;p14"/>
          <p:cNvCxnSpPr/>
          <p:nvPr/>
        </p:nvCxnSpPr>
        <p:spPr>
          <a:xfrm>
            <a:off x="720008" y="1032979"/>
            <a:ext cx="4738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720008" y="399065"/>
            <a:ext cx="4738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720000" y="1499150"/>
            <a:ext cx="5255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Matriz de confusión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Clases problemáticas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Muestra de evaluación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Clases desactivadas, obsoletas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Marcaciones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Clases únicas, no repetidas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Cantidad de muestra marcada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Variedad en las imágenes marcadas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Clases suficientemente pequeñas o simples.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Tamaño de los objetos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 amt="90000"/>
          </a:blip>
          <a:srcRect b="0" l="0" r="0" t="0"/>
          <a:stretch/>
        </p:blipFill>
        <p:spPr>
          <a:xfrm flipH="1">
            <a:off x="7569909" y="697076"/>
            <a:ext cx="2508825" cy="195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FF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63774" y="671625"/>
            <a:ext cx="4512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Matriz de confusión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6835" y="1995055"/>
            <a:ext cx="7382880" cy="5725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5"/>
          <p:cNvCxnSpPr/>
          <p:nvPr/>
        </p:nvCxnSpPr>
        <p:spPr>
          <a:xfrm>
            <a:off x="1341728" y="1995061"/>
            <a:ext cx="27570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5"/>
          <p:cNvCxnSpPr/>
          <p:nvPr/>
        </p:nvCxnSpPr>
        <p:spPr>
          <a:xfrm>
            <a:off x="1341702" y="671616"/>
            <a:ext cx="2757055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5"/>
          <p:cNvSpPr txBox="1"/>
          <p:nvPr/>
        </p:nvSpPr>
        <p:spPr>
          <a:xfrm>
            <a:off x="5994575" y="671625"/>
            <a:ext cx="51309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el valor para la diagonal menor a un valor determinado (Ej. clases menores a 0.95).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Cuántas</a:t>
            </a: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imágenes hay para esa clase en el accuracy?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son pocas (&lt;10) no es concluyente el resultado.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¿Todas las clases encontradas están en el mes en curso activas?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s-CO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¿Vale la pena evaluar algo que no está  activo el mes en curso?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624" y="4562199"/>
            <a:ext cx="1861975" cy="1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2371582" y="430375"/>
            <a:ext cx="720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Matriz de confusión</a:t>
            </a:r>
            <a:endParaRPr/>
          </a:p>
        </p:txBody>
      </p:sp>
      <p:cxnSp>
        <p:nvCxnSpPr>
          <p:cNvPr id="113" name="Google Shape;113;p16"/>
          <p:cNvCxnSpPr/>
          <p:nvPr/>
        </p:nvCxnSpPr>
        <p:spPr>
          <a:xfrm>
            <a:off x="2208627" y="1138379"/>
            <a:ext cx="7526215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2208627" y="340916"/>
            <a:ext cx="7526215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25"/>
            <a:ext cx="8993173" cy="55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9019750" y="1989900"/>
            <a:ext cx="27207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Valores de la diagonal son  el porcentaje de aciertos de esa clase.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latin typeface="Calibri"/>
                <a:ea typeface="Calibri"/>
                <a:cs typeface="Calibri"/>
                <a:sym typeface="Calibri"/>
              </a:rPr>
              <a:t>Ej. NEVERA_VISIBLE_ADENTRO acierta en el 84% de las ocasiones.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2371582" y="430375"/>
            <a:ext cx="7200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0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Matriz de confusión</a:t>
            </a:r>
            <a:endParaRPr/>
          </a:p>
        </p:txBody>
      </p:sp>
      <p:cxnSp>
        <p:nvCxnSpPr>
          <p:cNvPr id="122" name="Google Shape;122;p17"/>
          <p:cNvCxnSpPr/>
          <p:nvPr/>
        </p:nvCxnSpPr>
        <p:spPr>
          <a:xfrm>
            <a:off x="2208627" y="1138379"/>
            <a:ext cx="75261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2208627" y="340916"/>
            <a:ext cx="75261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1552" l="0" r="0" t="42799"/>
          <a:stretch/>
        </p:blipFill>
        <p:spPr>
          <a:xfrm>
            <a:off x="250525" y="1379075"/>
            <a:ext cx="11442399" cy="3553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250525" y="4932425"/>
            <a:ext cx="11154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Columnas representan la clase original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Filas representan con que se está confundiendo.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Ej. NEVERA_VISIBLE_ADENTRO se confundió 3 veces con NEVERA_AFUERA_ENTRADA y 5 veces con NEVEREA_ADENTRO_ENTRADA.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700">
                <a:latin typeface="Calibri"/>
                <a:ea typeface="Calibri"/>
                <a:cs typeface="Calibri"/>
                <a:sym typeface="Calibri"/>
              </a:rPr>
              <a:t>**El mismo análisis se puede hacer con los valores normalizados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8109" l="0" r="17191" t="5987"/>
          <a:stretch/>
        </p:blipFill>
        <p:spPr>
          <a:xfrm>
            <a:off x="7090727" y="0"/>
            <a:ext cx="510127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1414205" y="3167413"/>
            <a:ext cx="397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Datos / anotaciones</a:t>
            </a:r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1082848" y="3141542"/>
            <a:ext cx="4636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1098890" y="3716464"/>
            <a:ext cx="4636200" cy="0"/>
          </a:xfrm>
          <a:prstGeom prst="straightConnector1">
            <a:avLst/>
          </a:prstGeom>
          <a:noFill/>
          <a:ln cap="rnd" cmpd="sng" w="31750">
            <a:solidFill>
              <a:srgbClr val="95C12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12280" l="14689" r="7051" t="14619"/>
          <a:stretch/>
        </p:blipFill>
        <p:spPr>
          <a:xfrm>
            <a:off x="6336175" y="447250"/>
            <a:ext cx="4509900" cy="3159300"/>
          </a:xfrm>
          <a:prstGeom prst="snip1Rect">
            <a:avLst>
              <a:gd fmla="val 14157" name="adj"/>
            </a:avLst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66137" y="994608"/>
            <a:ext cx="13964755" cy="691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/>
          </a:blip>
          <a:srcRect b="0" l="9068" r="25120" t="19380"/>
          <a:stretch/>
        </p:blipFill>
        <p:spPr>
          <a:xfrm>
            <a:off x="596375" y="447250"/>
            <a:ext cx="5385900" cy="3711300"/>
          </a:xfrm>
          <a:prstGeom prst="snip1Rect">
            <a:avLst>
              <a:gd fmla="val 13586" name="adj"/>
            </a:avLst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6336183" y="4970550"/>
            <a:ext cx="517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Clases únicas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997125" y="3151950"/>
            <a:ext cx="436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CO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AFICHE_CORONITA_2X5</a:t>
            </a:r>
            <a:endParaRPr sz="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475725" y="701975"/>
            <a:ext cx="370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D40E4A"/>
                </a:solidFill>
                <a:latin typeface="Montserrat"/>
                <a:ea typeface="Montserrat"/>
                <a:cs typeface="Montserrat"/>
                <a:sym typeface="Montserrat"/>
              </a:rPr>
              <a:t>AFICHE_2_CORONA_2X8</a:t>
            </a:r>
            <a:endParaRPr b="1" sz="2400">
              <a:solidFill>
                <a:srgbClr val="D40E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2875" y="911950"/>
            <a:ext cx="3312825" cy="287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  <a:reflection blurRad="0" dir="5400000" dist="38100" endA="0" endPos="41000" fadeDir="5400012" kx="0" rotWithShape="0" algn="bl" stPos="0" sy="-100000" ky="0"/>
          </a:effectLst>
        </p:spPr>
      </p:pic>
      <p:sp>
        <p:nvSpPr>
          <p:cNvPr id="145" name="Google Shape;145;p19"/>
          <p:cNvSpPr txBox="1"/>
          <p:nvPr/>
        </p:nvSpPr>
        <p:spPr>
          <a:xfrm>
            <a:off x="6739525" y="5801550"/>
            <a:ext cx="517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recomienda que cada clase tenga anotaciones únicas y diferentes entre clases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966137" y="994608"/>
            <a:ext cx="13964755" cy="69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8" y="4541900"/>
            <a:ext cx="517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Variedad</a:t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375" y="106575"/>
            <a:ext cx="2959498" cy="221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775" y="2473350"/>
            <a:ext cx="2959498" cy="2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300" y="106575"/>
            <a:ext cx="2959498" cy="2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7">
            <a:alphaModFix/>
          </a:blip>
          <a:srcRect b="45934" l="27130" r="27294" t="0"/>
          <a:stretch/>
        </p:blipFill>
        <p:spPr>
          <a:xfrm>
            <a:off x="10249700" y="274300"/>
            <a:ext cx="1155425" cy="542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75592" y="1621353"/>
            <a:ext cx="2217725" cy="19220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FF0000"/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57" name="Google Shape;157;p20"/>
          <p:cNvSpPr txBox="1"/>
          <p:nvPr/>
        </p:nvSpPr>
        <p:spPr>
          <a:xfrm>
            <a:off x="658950" y="5572150"/>
            <a:ext cx="385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 clase debería contar con variedad de su entorno. No más de 5 imágenes con el mismo escenario de fondo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8962" l="13017" r="14218" t="17275"/>
          <a:stretch/>
        </p:blipFill>
        <p:spPr>
          <a:xfrm>
            <a:off x="5441675" y="185000"/>
            <a:ext cx="3540799" cy="47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66137" y="994608"/>
            <a:ext cx="13964755" cy="691414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336183" y="4970550"/>
            <a:ext cx="5175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Tamaño de los objetos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9746550" y="185000"/>
            <a:ext cx="229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latin typeface="Calibri"/>
                <a:ea typeface="Calibri"/>
                <a:cs typeface="Calibri"/>
                <a:sym typeface="Calibri"/>
              </a:rPr>
              <a:t>Para objetos más pequeños la tarea es más compleja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5">
            <a:alphaModFix/>
          </a:blip>
          <a:srcRect b="10101" l="0" r="13209" t="5928"/>
          <a:stretch/>
        </p:blipFill>
        <p:spPr>
          <a:xfrm>
            <a:off x="115150" y="1229975"/>
            <a:ext cx="3938248" cy="21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8813" y="1511838"/>
            <a:ext cx="1217450" cy="12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flipH="1">
            <a:off x="4224213" y="1511838"/>
            <a:ext cx="1217450" cy="12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